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74" r:id="rId9"/>
    <p:sldId id="270" r:id="rId10"/>
    <p:sldId id="271" r:id="rId11"/>
    <p:sldId id="265" r:id="rId12"/>
    <p:sldId id="267" r:id="rId13"/>
    <p:sldId id="268" r:id="rId14"/>
    <p:sldId id="278" r:id="rId15"/>
    <p:sldId id="279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51" autoAdjust="0"/>
  </p:normalViewPr>
  <p:slideViewPr>
    <p:cSldViewPr>
      <p:cViewPr varScale="1">
        <p:scale>
          <a:sx n="66" d="100"/>
          <a:sy n="66" d="100"/>
        </p:scale>
        <p:origin x="1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3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8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0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0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0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3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3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92000">
              <a:schemeClr val="bg1">
                <a:tint val="98000"/>
                <a:satMod val="130000"/>
                <a:shade val="90000"/>
                <a:alpha val="82000"/>
                <a:lumMod val="58000"/>
                <a:lumOff val="42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5609-9985-4395-9E1D-D826A2B9F4DB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6669-3087-4029-9621-D1B91A2D4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8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Asthma</a:t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Asthma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is a common chronic inflammatory condition of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the lung airways.  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Symptoms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are: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cough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wheeze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chest tightness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and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shortness of breath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often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      worse 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at night. </a:t>
            </a: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The most frequent form has its onset in childhood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3 -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5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years : 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either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worsen or improve during adolescence.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Levels of asthma control*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559413"/>
              </p:ext>
            </p:extLst>
          </p:nvPr>
        </p:nvGraphicFramePr>
        <p:xfrm>
          <a:off x="152400" y="1066800"/>
          <a:ext cx="8991600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791026"/>
                <a:gridCol w="2209474"/>
                <a:gridCol w="2247900"/>
              </a:tblGrid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Characteristic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Controlled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Partly controlled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Uncontrolled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Daytime symptoms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None ( &lt;twice/</a:t>
                      </a:r>
                      <a:r>
                        <a:rPr lang="en-US" sz="2400" b="1" kern="1200" baseline="0" dirty="0" err="1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wk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)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&gt; twice/wk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</a:p>
                    <a:p>
                      <a:endParaRPr lang="en-US" sz="2400" kern="1200" baseline="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 features of partly controlled</a:t>
                      </a:r>
                    </a:p>
                    <a:p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asthma present in any wk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Limitations of activities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None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Any</a:t>
                      </a:r>
                    </a:p>
                    <a:p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Nocturnal symptoms/awakening</a:t>
                      </a:r>
                      <a:endParaRPr lang="en-US" sz="24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None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Any</a:t>
                      </a:r>
                      <a:endParaRPr lang="en-US" sz="24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Need for ‘reliever’ treatment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None ( twice/</a:t>
                      </a:r>
                      <a:r>
                        <a:rPr lang="en-US" sz="2400" b="1" kern="1200" baseline="0" dirty="0" err="1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wk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)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&gt; twice/wk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642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Lung function (PEF or FEV1)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Normal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&lt; 80% predicted  </a:t>
                      </a:r>
                      <a:endParaRPr lang="en-US" sz="24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085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Exacerbation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None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1/yr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 in any wk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b="1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Investigations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There is no single satisfactory diagnostic test for all asthmatic patients.</a:t>
            </a:r>
          </a:p>
          <a:p>
            <a:pPr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Lung function tests</a:t>
            </a:r>
          </a:p>
          <a:p>
            <a:r>
              <a:rPr lang="en-US" sz="2000" b="1" u="sng" dirty="0" smtClean="0">
                <a:latin typeface="Andalus" pitchFamily="18" charset="-78"/>
                <a:cs typeface="Andalus" pitchFamily="18" charset="-78"/>
              </a:rPr>
              <a:t>Peak expiratory flow rate 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(PEFR)   on waking, 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before bed after a bronchodilator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,  useful in demonstrating the variable airflow limitation that characterizes the disease.  </a:t>
            </a:r>
          </a:p>
          <a:p>
            <a:r>
              <a:rPr lang="en-US" sz="2000" u="sng" dirty="0" smtClean="0">
                <a:latin typeface="Andalus" pitchFamily="18" charset="-78"/>
                <a:cs typeface="Andalus" pitchFamily="18" charset="-78"/>
              </a:rPr>
              <a:t>Diurnal variation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in PEFR is a good measure of: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Asthma activity 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Longer-term assessment  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Response to treatment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Assess possible occupational asthma  ( at work and  off work) </a:t>
            </a:r>
          </a:p>
          <a:p>
            <a:r>
              <a:rPr lang="en-US" sz="2000" b="1" u="sng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Spirometry</a:t>
            </a:r>
            <a:r>
              <a:rPr lang="en-US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Assessing reversibility.  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Diagnosed by demonstrating a &gt;15% improvement in FEV1 or PEFR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        following the inhalation of a bronchodilator  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</a:t>
            </a:r>
            <a:r>
              <a:rPr lang="en-US" sz="2000" b="1" u="sng" dirty="0" smtClean="0">
                <a:latin typeface="Andalus" pitchFamily="18" charset="-78"/>
                <a:cs typeface="Andalus" pitchFamily="18" charset="-78"/>
              </a:rPr>
              <a:t>pitfall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:          asthma is in remission ?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                  severe chronic asthma when little reversibility?  </a:t>
            </a:r>
          </a:p>
          <a:p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Other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Blood and sputum tests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Increase in the number of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eosinophils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in peripheral blood (&gt; 0.4 × 109/L). 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Eosinophils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in the sputum is a more useful diagnostic tool </a:t>
            </a:r>
          </a:p>
          <a:p>
            <a:pPr>
              <a:buNone/>
            </a:pP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Chest X-ray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u="sng" dirty="0" smtClean="0">
                <a:latin typeface="Angsana New" pitchFamily="18" charset="-34"/>
                <a:cs typeface="Angsana New" pitchFamily="18" charset="-34"/>
              </a:rPr>
              <a:t>No  diagnostic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features by  CX Ray.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But  </a:t>
            </a:r>
            <a:r>
              <a:rPr lang="en-US" sz="3200" u="sng" dirty="0" smtClean="0">
                <a:latin typeface="Angsana New" pitchFamily="18" charset="-34"/>
                <a:cs typeface="Angsana New" pitchFamily="18" charset="-34"/>
              </a:rPr>
              <a:t>over-inflation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, during an acute episode or in chronic severe disease  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May be helpful in: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excluding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a pneumothorax, (a complication) 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ngsana New" pitchFamily="18" charset="-34"/>
                <a:cs typeface="Angsana New" pitchFamily="18" charset="-34"/>
              </a:rPr>
              <a:t>             detecting the pulmonary shadows 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                     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Allergic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broncho-pulmonaryaspergillosis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Allergen  tests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u="sng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b="1" u="sng" dirty="0" smtClean="0">
                <a:latin typeface="Andalus" pitchFamily="18" charset="-78"/>
                <a:cs typeface="Andalus" pitchFamily="18" charset="-78"/>
              </a:rPr>
              <a:t>Skin-prick tests (SPT)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to  identify allergic causes, demonstrate </a:t>
            </a:r>
            <a:r>
              <a:rPr lang="en-US" sz="2400" u="sng" dirty="0" smtClean="0">
                <a:latin typeface="Andalus" pitchFamily="18" charset="-78"/>
                <a:cs typeface="Andalus" pitchFamily="18" charset="-78"/>
              </a:rPr>
              <a:t>wheal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in skin, after contact </a:t>
            </a:r>
          </a:p>
          <a:p>
            <a:pPr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sz="2400" b="1" u="sng" dirty="0" smtClean="0">
                <a:latin typeface="Andalus" pitchFamily="18" charset="-78"/>
                <a:cs typeface="Andalus" pitchFamily="18" charset="-78"/>
              </a:rPr>
              <a:t>Measurement of allergen-specific </a:t>
            </a:r>
            <a:r>
              <a:rPr lang="en-US" sz="2400" b="1" u="sng" dirty="0" err="1" smtClean="0">
                <a:latin typeface="Andalus" pitchFamily="18" charset="-78"/>
                <a:cs typeface="Andalus" pitchFamily="18" charset="-78"/>
              </a:rPr>
              <a:t>IgE</a:t>
            </a:r>
            <a:r>
              <a:rPr lang="en-US" sz="2400" b="1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pPr>
              <a:buNone/>
            </a:pPr>
            <a:r>
              <a:rPr lang="en-US" sz="2800" b="1" u="sng" dirty="0" smtClean="0">
                <a:latin typeface="Andalus" pitchFamily="18" charset="-78"/>
                <a:cs typeface="Andalus" pitchFamily="18" charset="-78"/>
              </a:rPr>
              <a:t>Allergen provocation tests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in cases of suspected occupational asthma   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food allergy causing asthma  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Measurement of airway obstruction</a:t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More accurate  BY: 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inhaling fully, then exhaling at maximum effort into a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spirometer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. 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The forced expired volume in 1 second (FEV1) is the volume exhaled in the first second, 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the forced vital capacity (FVC) is the total volume exhaled. 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FEV1 is  reduced in airflow obstruction, resulting in FEV1/FVC ratios of less than 70%. 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In this situation,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spirometry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should be repeated following inhaled short-acting β2-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adrenoceptor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agonists (e.g.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salbutamol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); a large improvement in FEV1 (over 400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mL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) and variability in peak flow over time are features of asthma  </a:t>
            </a:r>
          </a:p>
          <a:p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How to interpret respiratory</a:t>
            </a:r>
            <a:br>
              <a:rPr lang="en-US" sz="32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function abnormalities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952667"/>
              </p:ext>
            </p:extLst>
          </p:nvPr>
        </p:nvGraphicFramePr>
        <p:xfrm>
          <a:off x="457200" y="1600200"/>
          <a:ext cx="8153400" cy="4043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157581"/>
                <a:gridCol w="1560219"/>
                <a:gridCol w="1723141"/>
                <a:gridCol w="1346966"/>
                <a:gridCol w="1006593"/>
              </a:tblGrid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Measure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Asthma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Chronic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bronchitis </a:t>
                      </a:r>
                      <a:endParaRPr lang="en-US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Emphysema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Pulmonary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fibrosis</a:t>
                      </a:r>
                      <a:endParaRPr lang="en-US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40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FEV1 </a:t>
                      </a:r>
                      <a:endParaRPr lang="en-US" sz="20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↓↓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 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8158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VC</a:t>
                      </a:r>
                      <a:endParaRPr lang="en-US" sz="20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40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FEV1/VC</a:t>
                      </a:r>
                      <a:endParaRPr lang="en-US" sz="2000" dirty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→/↑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How to make a diagnosis of asthma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sz="32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Compatible clinical history        </a:t>
            </a:r>
            <a:r>
              <a:rPr lang="en-US" sz="3200" i="1" dirty="0" smtClean="0">
                <a:latin typeface="Angsana New" pitchFamily="18" charset="-34"/>
                <a:cs typeface="Angsana New" pitchFamily="18" charset="-34"/>
              </a:rPr>
              <a:t>plus either/or :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FEV1 ≥ 15%* (and 200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mL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) increase following administration of a </a:t>
            </a: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bronchodilator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/trial of </a:t>
            </a:r>
            <a:r>
              <a:rPr lang="en-US" sz="3200" u="sng" dirty="0" smtClean="0">
                <a:latin typeface="Angsana New" pitchFamily="18" charset="-34"/>
                <a:cs typeface="Angsana New" pitchFamily="18" charset="-34"/>
              </a:rPr>
              <a:t>corticosteroids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&gt; 20% diurnal variation on ≥ 3 days in a week for 2 weeks on PEF record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FEV1 ≥ 15% decrease after 6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mins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of </a:t>
            </a: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exercise</a:t>
            </a:r>
          </a:p>
          <a:p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200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Classically asthma has three characteristics:</a:t>
            </a:r>
            <a:br>
              <a:rPr lang="en-US" sz="3200" dirty="0" smtClean="0">
                <a:latin typeface="Angsana New" pitchFamily="18" charset="-34"/>
                <a:cs typeface="Angsana New" pitchFamily="18" charset="-34"/>
              </a:rPr>
            </a:b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u="sng" dirty="0" smtClean="0">
                <a:latin typeface="Angsana New" pitchFamily="18" charset="-34"/>
                <a:cs typeface="Angsana New" pitchFamily="18" charset="-34"/>
              </a:rPr>
              <a:t>Reversible airflow </a:t>
            </a:r>
            <a:r>
              <a:rPr lang="en-US" sz="3600" u="sng" dirty="0">
                <a:latin typeface="Angsana New" pitchFamily="18" charset="-34"/>
                <a:cs typeface="Angsana New" pitchFamily="18" charset="-34"/>
              </a:rPr>
              <a:t>limitation </a:t>
            </a:r>
            <a:r>
              <a:rPr lang="en-US" sz="3600" u="sng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3600" u="sng" dirty="0">
              <a:latin typeface="Angsana New" pitchFamily="18" charset="-34"/>
              <a:cs typeface="Angsana New" pitchFamily="18" charset="-34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u="sng" dirty="0" smtClean="0">
                <a:latin typeface="Angsana New" pitchFamily="18" charset="-34"/>
                <a:cs typeface="Angsana New" pitchFamily="18" charset="-34"/>
              </a:rPr>
              <a:t>Airway  hyper-responsiveness  </a:t>
            </a:r>
            <a:endParaRPr lang="en-US" sz="3600" u="sng" dirty="0">
              <a:latin typeface="Angsana New" pitchFamily="18" charset="-34"/>
              <a:cs typeface="Angsana New" pitchFamily="18" charset="-34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u="sng" dirty="0" smtClean="0">
                <a:latin typeface="Angsana New" pitchFamily="18" charset="-34"/>
                <a:cs typeface="Angsana New" pitchFamily="18" charset="-34"/>
              </a:rPr>
              <a:t>Inflammation of </a:t>
            </a:r>
            <a:r>
              <a:rPr lang="en-US" sz="3600" u="sng" dirty="0">
                <a:latin typeface="Angsana New" pitchFamily="18" charset="-34"/>
                <a:cs typeface="Angsana New" pitchFamily="18" charset="-34"/>
              </a:rPr>
              <a:t>the </a:t>
            </a:r>
            <a:r>
              <a:rPr lang="en-US" sz="3600" u="sng" dirty="0" smtClean="0">
                <a:latin typeface="Angsana New" pitchFamily="18" charset="-34"/>
                <a:cs typeface="Angsana New" pitchFamily="18" charset="-34"/>
              </a:rPr>
              <a:t>bronchi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In chronic asthma, inflammation may be accompanied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by irreversible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airflow limitation as a result of airway wall </a:t>
            </a:r>
            <a:r>
              <a:rPr lang="en-US" sz="3600" b="1" u="sng" dirty="0" smtClean="0">
                <a:latin typeface="Angsana New" pitchFamily="18" charset="-34"/>
                <a:cs typeface="Angsana New" pitchFamily="18" charset="-34"/>
              </a:rPr>
              <a:t>remodeling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leading to:</a:t>
            </a:r>
          </a:p>
          <a:p>
            <a:pPr marL="0" indent="0">
              <a:buNone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3000" u="sng" dirty="0" smtClean="0">
                <a:latin typeface="Andalus" pitchFamily="18" charset="-78"/>
                <a:cs typeface="Andalus" pitchFamily="18" charset="-78"/>
              </a:rPr>
              <a:t>fibrosis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of the airway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wall</a:t>
            </a:r>
            <a:endParaRPr lang="en-US" sz="3000" u="sng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3000" u="sng" dirty="0" smtClean="0">
                <a:latin typeface="Andalus" pitchFamily="18" charset="-78"/>
                <a:cs typeface="Andalus" pitchFamily="18" charset="-78"/>
              </a:rPr>
              <a:t>fixed </a:t>
            </a:r>
            <a:r>
              <a:rPr lang="en-US" sz="3000" u="sng" dirty="0" smtClean="0">
                <a:latin typeface="Andalus" pitchFamily="18" charset="-78"/>
                <a:cs typeface="Andalus" pitchFamily="18" charset="-78"/>
              </a:rPr>
              <a:t>narrowing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of the airway &amp; </a:t>
            </a: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3000" u="sng" dirty="0" smtClean="0">
                <a:latin typeface="Andalus" pitchFamily="18" charset="-78"/>
                <a:cs typeface="Andalus" pitchFamily="18" charset="-78"/>
              </a:rPr>
              <a:t>reduced </a:t>
            </a:r>
            <a:r>
              <a:rPr lang="en-US" sz="3000" u="sng" dirty="0" smtClean="0">
                <a:latin typeface="Andalus" pitchFamily="18" charset="-78"/>
                <a:cs typeface="Andalus" pitchFamily="18" charset="-78"/>
              </a:rPr>
              <a:t>response 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to bronchodilator  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Prevalence of asthma </a:t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45029"/>
            <a:ext cx="9144000" cy="5812971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Prevalence is increasing 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With increase allergy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in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children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&amp; young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adults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,disease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may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affect up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to 15%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Asthma being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commoner in more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developed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countries,‘westernized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’ lifestyle,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Environmental factors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accounting for this remain</a:t>
            </a: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Occupational asthma, 15–20%, may become asthmatic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if exposed to potent sensitizers. 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Around 300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million people have asthma and this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is expected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to rise to 400 million by 2025.</a:t>
            </a:r>
          </a:p>
          <a:p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Classification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Asthma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is a complex disorder of the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airways , can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be classified 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Extrinsic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–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implying a definite external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cause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Intrinsic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–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no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causative agent can be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identified 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Extrinsic asthma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0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Early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onset:</a:t>
            </a:r>
          </a:p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occurs in: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   atopic individuals 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   show </a:t>
            </a:r>
            <a:r>
              <a:rPr lang="en-US" sz="2000" u="sng" dirty="0" smtClean="0">
                <a:latin typeface="Andalus" pitchFamily="18" charset="-78"/>
                <a:cs typeface="Andalus" pitchFamily="18" charset="-78"/>
              </a:rPr>
              <a:t>positive skin-prick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reactions to common  allergens</a:t>
            </a: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                   (dust mite, animal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danders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, pollens and fungi). </a:t>
            </a:r>
          </a:p>
          <a:p>
            <a:pPr>
              <a:buNone/>
            </a:pPr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Positive  SPT in 90% of children and 70% of adults with persistent asthma.</a:t>
            </a:r>
          </a:p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Childhood asthma is often ass. With  eczema (atopic dermatitis)  </a:t>
            </a:r>
          </a:p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A frequently overlooked cause of late-onset asthma in adults is sensitization to chemicals or biological products in the workplace.</a:t>
            </a:r>
          </a:p>
          <a:p>
            <a:endParaRPr lang="en-US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Intrinsic asthma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Often starts in middle age (‘late onset’) 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Adult-onset asthma show positive allergen skin tests  history of respiratory symptoms  (childhood asthma).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Non-atopic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individuals may develop asthma in middle age from extrin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sic causes (occupational agents)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toluene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diisocyanate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intolerance to NSAID  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aspirin 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β-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adrenoceptor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-blocking agents   </a:t>
            </a:r>
          </a:p>
          <a:p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Aetiology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and pathogenesis</a:t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The two major factors involved in the development of asthma.</a:t>
            </a:r>
          </a:p>
          <a:p>
            <a:pPr>
              <a:buNone/>
            </a:pPr>
            <a:r>
              <a:rPr lang="en-US" sz="2800" b="1" u="sng" dirty="0" err="1" smtClean="0">
                <a:latin typeface="Angsana New" pitchFamily="18" charset="-34"/>
                <a:cs typeface="Angsana New" pitchFamily="18" charset="-34"/>
              </a:rPr>
              <a:t>Atopy</a:t>
            </a:r>
            <a:r>
              <a:rPr lang="en-US" sz="2800" b="1" u="sng" dirty="0" smtClean="0">
                <a:latin typeface="Angsana New" pitchFamily="18" charset="-34"/>
                <a:cs typeface="Angsana New" pitchFamily="18" charset="-34"/>
              </a:rPr>
              <a:t> and allergy</a:t>
            </a:r>
            <a:endParaRPr lang="en-US" sz="2800" u="sng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The term ‘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atopy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’  describe  asthma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&amp; hay-fever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, that appeared:</a:t>
            </a: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to run in families</a:t>
            </a:r>
          </a:p>
          <a:p>
            <a:pPr marL="0" indent="0">
              <a:buNone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to have characteristic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wealing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skin reactions to common allergens  </a:t>
            </a:r>
          </a:p>
          <a:p>
            <a:pPr marL="0" indent="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to have circulating allergen-specific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IgE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Genetic and environmental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factors affect serum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IgE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levels.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Genetic : Genes, with environmental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factors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key role) .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Environmental factors</a:t>
            </a: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Early childhood exposure to allergens and maternal smoking has a major influence on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IgE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production. </a:t>
            </a:r>
          </a:p>
          <a:p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 triggers of asthma </a:t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6019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Environmental exposure to allergen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grass pollen, domestic pets</a:t>
            </a: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Occupational sensitizers</a:t>
            </a:r>
          </a:p>
          <a:p>
            <a:pPr>
              <a:buNone/>
            </a:pPr>
            <a:r>
              <a:rPr lang="en-US" sz="2400" dirty="0" smtClean="0"/>
              <a:t>  Paint sprayers, Nurses</a:t>
            </a:r>
          </a:p>
          <a:p>
            <a:pPr>
              <a:buNone/>
            </a:pPr>
            <a:r>
              <a:rPr lang="en-US" sz="2400" dirty="0" smtClean="0"/>
              <a:t>  Chemical workers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Atmospheric pollution</a:t>
            </a:r>
          </a:p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Sulphur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dioxide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Ozone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Particulate matter</a:t>
            </a: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Drugs (oral and/or topical)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NSAIDs,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asprin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contraceptive </a:t>
            </a:r>
          </a:p>
          <a:p>
            <a:r>
              <a:rPr lang="el-GR" sz="2400" dirty="0" smtClean="0">
                <a:cs typeface="Andalus" pitchFamily="18" charset="-78"/>
              </a:rPr>
              <a:t>β-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adrenoceptor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blocking agents</a:t>
            </a:r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Viral infections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Rhinovirus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Para influenza virus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RSV (respiratory syncytial virus)</a:t>
            </a: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Cold air</a:t>
            </a: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Emotion</a:t>
            </a: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Genetic factors</a:t>
            </a: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Irritant dusts </a:t>
            </a:r>
          </a:p>
          <a:p>
            <a:pPr>
              <a:buNone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vapour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and fumes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Perfume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Cigarette smoke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عنوان 3"/>
          <p:cNvSpPr txBox="1">
            <a:spLocks/>
          </p:cNvSpPr>
          <p:nvPr/>
        </p:nvSpPr>
        <p:spPr>
          <a:xfrm>
            <a:off x="0" y="0"/>
            <a:ext cx="3160714" cy="1428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Clinical features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81925"/>
            <a:ext cx="9144000" cy="61760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The principal symptoms are: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wheezing attacks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episodic shortness of breath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usually worst during the night, marker of uncontrolled disease?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Cough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nocturnal cough 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the frequency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and duration of the attacks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Some patients have only one or two attacks / year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others have attacks lasting for weeks  </a:t>
            </a:r>
          </a:p>
          <a:p>
            <a:pPr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symptoms that persist, on top of which there are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 fluctuations </a:t>
            </a:r>
          </a:p>
          <a:p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Asthma is a major cause of impaired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quality of life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impact on work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,  physical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activitie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s, and </a:t>
            </a:r>
            <a:r>
              <a:rPr lang="en-US" sz="2800" u="sng" dirty="0" smtClean="0">
                <a:latin typeface="Angsana New" pitchFamily="18" charset="-34"/>
                <a:cs typeface="Angsana New" pitchFamily="18" charset="-34"/>
              </a:rPr>
              <a:t>emotions </a:t>
            </a:r>
          </a:p>
          <a:p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1081</Words>
  <Application>Microsoft Office PowerPoint</Application>
  <PresentationFormat>On-screen Show (4:3)</PresentationFormat>
  <Paragraphs>207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Andalus</vt:lpstr>
      <vt:lpstr>Angsana New</vt:lpstr>
      <vt:lpstr>Arial</vt:lpstr>
      <vt:lpstr>Calibri</vt:lpstr>
      <vt:lpstr>Calibri Light</vt:lpstr>
      <vt:lpstr>Wingdings</vt:lpstr>
      <vt:lpstr>Office Theme</vt:lpstr>
      <vt:lpstr> Asthma </vt:lpstr>
      <vt:lpstr> Classically asthma has three characteristics: </vt:lpstr>
      <vt:lpstr> Prevalence of asthma  </vt:lpstr>
      <vt:lpstr> Classification </vt:lpstr>
      <vt:lpstr>Extrinsic asthma </vt:lpstr>
      <vt:lpstr>Intrinsic asthma </vt:lpstr>
      <vt:lpstr> Aetiology and pathogenesis </vt:lpstr>
      <vt:lpstr>  triggers of asthma  </vt:lpstr>
      <vt:lpstr> Clinical features </vt:lpstr>
      <vt:lpstr>Levels of asthma control*</vt:lpstr>
      <vt:lpstr> Investigations </vt:lpstr>
      <vt:lpstr>Other </vt:lpstr>
      <vt:lpstr> Allergen  tests </vt:lpstr>
      <vt:lpstr> Measurement of airway obstruction </vt:lpstr>
      <vt:lpstr>How to interpret respiratory function abnormalities</vt:lpstr>
      <vt:lpstr>How to make a diagnosis of asthma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</dc:title>
  <dc:creator>DELL</dc:creator>
  <cp:lastModifiedBy>DELL</cp:lastModifiedBy>
  <cp:revision>59</cp:revision>
  <dcterms:created xsi:type="dcterms:W3CDTF">2017-12-16T16:21:25Z</dcterms:created>
  <dcterms:modified xsi:type="dcterms:W3CDTF">2019-03-23T16:47:29Z</dcterms:modified>
</cp:coreProperties>
</file>